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8" r:id="rId2"/>
  </p:sldMasterIdLst>
  <p:notesMasterIdLst>
    <p:notesMasterId r:id="rId16"/>
  </p:notesMasterIdLst>
  <p:sldIdLst>
    <p:sldId id="256" r:id="rId3"/>
    <p:sldId id="258" r:id="rId4"/>
    <p:sldId id="368" r:id="rId5"/>
    <p:sldId id="257" r:id="rId6"/>
    <p:sldId id="369" r:id="rId7"/>
    <p:sldId id="374" r:id="rId8"/>
    <p:sldId id="370" r:id="rId9"/>
    <p:sldId id="371" r:id="rId10"/>
    <p:sldId id="378" r:id="rId11"/>
    <p:sldId id="373" r:id="rId12"/>
    <p:sldId id="375" r:id="rId13"/>
    <p:sldId id="376" r:id="rId14"/>
    <p:sldId id="377" r:id="rId15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0734B0-AC7F-42C5-AC61-8C9D6A11BB7E}" type="datetimeFigureOut">
              <a:rPr lang="he-IL" smtClean="0"/>
              <a:t>כ"ה/אדר/תשפ"א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3C4FE98-568A-45B2-AF27-129B11A59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435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March 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7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5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8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0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68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ter Master" type="title">
  <p:cSld name="Water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/>
          <p:nvPr/>
        </p:nvSpPr>
        <p:spPr>
          <a:xfrm>
            <a:off x="3024717" y="6597650"/>
            <a:ext cx="681566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זכויות יוצרים – היי-טיצ'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9"/>
          <p:cNvSpPr txBox="1">
            <a:spLocks noGrp="1"/>
          </p:cNvSpPr>
          <p:nvPr>
            <p:ph type="ctrTitle"/>
          </p:nvPr>
        </p:nvSpPr>
        <p:spPr>
          <a:xfrm>
            <a:off x="5711958" y="362107"/>
            <a:ext cx="595300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04772"/>
                </a:solidFill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dt" idx="10"/>
          </p:nvPr>
        </p:nvSpPr>
        <p:spPr>
          <a:xfrm>
            <a:off x="1217084" y="6251575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sldNum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  <p:sp>
        <p:nvSpPr>
          <p:cNvPr id="22" name="Google Shape;22;p49"/>
          <p:cNvSpPr/>
          <p:nvPr/>
        </p:nvSpPr>
        <p:spPr>
          <a:xfrm rot="-5400000">
            <a:off x="1329701" y="5338982"/>
            <a:ext cx="205408" cy="2578133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3366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49"/>
          <p:cNvSpPr txBox="1"/>
          <p:nvPr/>
        </p:nvSpPr>
        <p:spPr>
          <a:xfrm>
            <a:off x="143339" y="6525321"/>
            <a:ext cx="2578133" cy="20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נוער שותה מים ודעת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33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7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March 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March 9,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0388-787D-4D6D-871C-4600DFB98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36E6-5C2E-4452-B6A8-E7CC7C241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82">
            <a:extLst>
              <a:ext uri="{FF2B5EF4-FFF2-40B4-BE49-F238E27FC236}">
                <a16:creationId xmlns:a16="http://schemas.microsoft.com/office/drawing/2014/main" id="{FF68B5E2-563F-4379-8684-3D5CC361E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863" y="530825"/>
            <a:ext cx="678135" cy="990000"/>
            <a:chOff x="10490969" y="1448827"/>
            <a:chExt cx="678135" cy="99000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77C8B1-4136-48AF-8673-82EB7A26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B10B746-EEA9-4075-B6D7-F12F7742A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34FB7BF-7419-4A75-81E2-AE2F44601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4EE4AAA-6CF7-4F1B-BFD4-2CEE4D481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5CEC74-1C04-4EB6-AA4D-979FA5A8E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9281" y="647380"/>
            <a:ext cx="7102244" cy="84353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e-IL" sz="4800" dirty="0"/>
              <a:t>הכימיה של מערכת אקוופונית</a:t>
            </a:r>
            <a:br>
              <a:rPr lang="he-IL" sz="4800" dirty="0"/>
            </a:br>
            <a:r>
              <a:rPr lang="he-IL" sz="4800" dirty="0"/>
              <a:t>נוער שותה מים ודעת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C8CCA6B-2457-4794-A80E-F67E61E6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70924" y="4640991"/>
            <a:ext cx="1335600" cy="1262947"/>
            <a:chOff x="7735641" y="2106638"/>
            <a:chExt cx="1335600" cy="126294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E49C99F-EBE8-4A1C-8E12-1ABAC6F6A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735641" y="210663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254000" dist="101600" dir="42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8799E35-9D16-489A-8F06-F36B62039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261241" y="2453712"/>
              <a:ext cx="540000" cy="108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DA0689B-DBEE-414D-9A9B-BD32DAC87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063" y="1724705"/>
            <a:ext cx="6768774" cy="10149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תיכון קשת מזכרת בתיה</a:t>
            </a:r>
          </a:p>
          <a:p>
            <a:pPr algn="ctr"/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מורה מובילה: גל </a:t>
            </a:r>
            <a:r>
              <a:rPr lang="he-IL" sz="2000" dirty="0" err="1">
                <a:solidFill>
                  <a:schemeClr val="tx1">
                    <a:alpha val="60000"/>
                  </a:schemeClr>
                </a:solidFill>
              </a:rPr>
              <a:t>ארדיטי</a:t>
            </a:r>
            <a:endParaRPr lang="he-IL" sz="2000" dirty="0">
              <a:solidFill>
                <a:schemeClr val="tx1">
                  <a:alpha val="60000"/>
                </a:schemeClr>
              </a:solidFill>
            </a:endParaRPr>
          </a:p>
          <a:p>
            <a:pPr algn="ctr"/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מדריך: כראם נוריאל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7D043-867D-4D63-A4B5-466919860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6"/>
          <a:stretch/>
        </p:blipFill>
        <p:spPr>
          <a:xfrm>
            <a:off x="41046" y="1181117"/>
            <a:ext cx="3141521" cy="5638266"/>
          </a:xfrm>
          <a:custGeom>
            <a:avLst/>
            <a:gdLst/>
            <a:ahLst/>
            <a:cxnLst/>
            <a:rect l="l" t="t" r="r" b="b"/>
            <a:pathLst>
              <a:path w="3437169" h="5759450">
                <a:moveTo>
                  <a:pt x="0" y="0"/>
                </a:moveTo>
                <a:lnTo>
                  <a:pt x="3437169" y="0"/>
                </a:lnTo>
                <a:lnTo>
                  <a:pt x="3437169" y="5759450"/>
                </a:lnTo>
                <a:lnTo>
                  <a:pt x="0" y="575945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97BF2-CD5A-4481-9001-970228480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34" y="2973482"/>
            <a:ext cx="6419135" cy="3803336"/>
          </a:xfrm>
          <a:custGeom>
            <a:avLst/>
            <a:gdLst/>
            <a:ahLst/>
            <a:cxnLst/>
            <a:rect l="l" t="t" r="r" b="b"/>
            <a:pathLst>
              <a:path w="3437169" h="5759450">
                <a:moveTo>
                  <a:pt x="0" y="0"/>
                </a:moveTo>
                <a:lnTo>
                  <a:pt x="3437169" y="0"/>
                </a:lnTo>
                <a:lnTo>
                  <a:pt x="3437169" y="5759450"/>
                </a:lnTo>
                <a:lnTo>
                  <a:pt x="0" y="5759450"/>
                </a:lnTo>
                <a:close/>
              </a:path>
            </a:pathLst>
          </a:custGeom>
        </p:spPr>
      </p:pic>
      <p:pic>
        <p:nvPicPr>
          <p:cNvPr id="15" name="Picture 2" descr="C:\Users\user\Desktop\נשמו\תכנים\hi-teach logo.jpg">
            <a:extLst>
              <a:ext uri="{FF2B5EF4-FFF2-40B4-BE49-F238E27FC236}">
                <a16:creationId xmlns:a16="http://schemas.microsoft.com/office/drawing/2014/main" id="{F201B5B9-A8AC-451A-93FB-A76C84D6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" y="15371"/>
            <a:ext cx="880963" cy="10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9CCF1-348E-438B-A512-12ACE674A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07" y="15371"/>
            <a:ext cx="1041812" cy="10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4AC3-9A2F-4BAA-AEEC-F085DF11E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362107"/>
            <a:ext cx="9453572" cy="648072"/>
          </a:xfrm>
        </p:spPr>
        <p:txBody>
          <a:bodyPr/>
          <a:lstStyle/>
          <a:p>
            <a:r>
              <a:rPr lang="he-IL" dirty="0"/>
              <a:t>כיצד מערכת הידרופונית\אקוופונית עונה על צרכי הצמח ?</a:t>
            </a:r>
          </a:p>
        </p:txBody>
      </p:sp>
      <p:sp>
        <p:nvSpPr>
          <p:cNvPr id="3" name="Google Shape;112;p1">
            <a:extLst>
              <a:ext uri="{FF2B5EF4-FFF2-40B4-BE49-F238E27FC236}">
                <a16:creationId xmlns:a16="http://schemas.microsoft.com/office/drawing/2014/main" id="{CA059CB1-089C-4BEF-A45E-377FDC6D5FD0}"/>
              </a:ext>
            </a:extLst>
          </p:cNvPr>
          <p:cNvSpPr/>
          <p:nvPr/>
        </p:nvSpPr>
        <p:spPr>
          <a:xfrm>
            <a:off x="5041423" y="1143001"/>
            <a:ext cx="516937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/>
            <a:r>
              <a:rPr lang="he-IL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אור מהשמש או ממנורה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6500K</a:t>
            </a:r>
          </a:p>
          <a:p>
            <a:pPr algn="r" rtl="1"/>
            <a:endParaRPr lang="he-IL" sz="1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r" rtl="1"/>
            <a:r>
              <a:rPr lang="he-IL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מים</a:t>
            </a:r>
            <a:r>
              <a:rPr lang="he-I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he-IL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וחומרי הזנה  </a:t>
            </a:r>
            <a:r>
              <a:rPr lang="he-I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מסופקים לצמח ע"י תמיסה גידול והזנה </a:t>
            </a:r>
            <a:r>
              <a:rPr lang="he-IL" sz="1600" dirty="0"/>
              <a:t>בתנאים מיטביים של</a:t>
            </a:r>
            <a:r>
              <a:rPr lang="en-US" sz="1600" dirty="0"/>
              <a:t>pH </a:t>
            </a:r>
            <a:r>
              <a:rPr lang="he-IL" sz="1600" dirty="0"/>
              <a:t> (5.5-6.5)</a:t>
            </a:r>
            <a:r>
              <a:rPr lang="he-I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ומוליכות חשמלית (1.2-3.5)</a:t>
            </a:r>
          </a:p>
          <a:p>
            <a:pPr algn="r" rtl="1"/>
            <a:endParaRPr lang="he-IL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r" rtl="1"/>
            <a:r>
              <a:rPr lang="he-IL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אוויר</a:t>
            </a:r>
            <a:r>
              <a:rPr lang="he-I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– חמצן מסופק לשורשים או ע"י הוספת חמצן למים באמצעות משאבה או ע"י התזה או השארת מרווח ללא מים.</a:t>
            </a:r>
          </a:p>
          <a:p>
            <a:pPr algn="r" rtl="1"/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r" rtl="1"/>
            <a:r>
              <a:rPr lang="he-IL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מצע גידול </a:t>
            </a:r>
            <a:r>
              <a:rPr lang="he-I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– יש צורך בכמות מינימאלית של מצע גידול שתפקידו העיקרי להקנות יציבות לצמח.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r" rtl="1"/>
            <a:endParaRPr lang="he-IL" sz="1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r" rtl="1"/>
            <a:r>
              <a:rPr lang="he-IL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תנאי אקלים מתאימים – </a:t>
            </a:r>
            <a:r>
              <a:rPr lang="he-I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לכל צמח התנאים אליהם הוא מותאם נמקם את המערכת בתנאים האופטימאליים עבור הצמח אותו אנחנו רוצים לגדל.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8849E-3ABD-4FFB-AA33-B1B9AB2D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46834"/>
            <a:ext cx="2920045" cy="1846797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94D89C-ED4C-4457-BF91-8A4D9B436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23" y="1010179"/>
            <a:ext cx="3810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31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רעיונות לחקר עתידי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/>
              <a:t>השוואה בין סוגי מזון דגים שונה על התפתחות הצמחים</a:t>
            </a:r>
          </a:p>
          <a:p>
            <a:pPr algn="r" rtl="1"/>
            <a:r>
              <a:rPr lang="he-IL" sz="3600" dirty="0"/>
              <a:t>השוואה בין כמויות דגים שונות על התפתחות הצמחים</a:t>
            </a:r>
          </a:p>
          <a:p>
            <a:pPr algn="r" rtl="1"/>
            <a:r>
              <a:rPr lang="he-IL" sz="3600" dirty="0"/>
              <a:t>השוואה בין סוגי דגים שונים על התפתחות הצמחים</a:t>
            </a:r>
          </a:p>
          <a:p>
            <a:pPr algn="r" rtl="1"/>
            <a:r>
              <a:rPr lang="he-IL" sz="3600" dirty="0"/>
              <a:t>השוואה בין אופן ההתפתחות של צמחים שונים הגדלים במערכת האקוופונית</a:t>
            </a:r>
          </a:p>
          <a:p>
            <a:pPr algn="r" rtl="1"/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46749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השתתפו בפרויקט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5400" dirty="0"/>
              <a:t>תלמידי כתה ח'1 </a:t>
            </a:r>
          </a:p>
          <a:p>
            <a:pPr marL="0" indent="0" algn="ctr" rtl="1">
              <a:buNone/>
            </a:pPr>
            <a:r>
              <a:rPr lang="he-IL" sz="5400" dirty="0"/>
              <a:t>בבית הספר "קשת" </a:t>
            </a:r>
            <a:r>
              <a:rPr lang="he-IL" sz="5400" dirty="0" err="1"/>
              <a:t>ברנקו</a:t>
            </a:r>
            <a:r>
              <a:rPr lang="he-IL" sz="5400" dirty="0"/>
              <a:t> וייס, </a:t>
            </a:r>
          </a:p>
          <a:p>
            <a:pPr marL="0" indent="0" algn="ctr" rtl="1">
              <a:buNone/>
            </a:pPr>
            <a:r>
              <a:rPr lang="he-IL" sz="5400" dirty="0"/>
              <a:t>מזכרת בתיה</a:t>
            </a:r>
          </a:p>
        </p:txBody>
      </p:sp>
    </p:spTree>
    <p:extLst>
      <p:ext uri="{BB962C8B-B14F-4D97-AF65-F5344CB8AC3E}">
        <p14:creationId xmlns:p14="http://schemas.microsoft.com/office/powerpoint/2010/main" val="352365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תודות לכל התומכים בתוכנית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439187"/>
            <a:ext cx="11090274" cy="3979625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מנהל בית הספר – ידידיה עציון</a:t>
            </a:r>
          </a:p>
          <a:p>
            <a:pPr algn="r" rtl="1"/>
            <a:r>
              <a:rPr lang="he-IL" sz="3600" dirty="0"/>
              <a:t>רכזת צוות מדעים – נטע בשן</a:t>
            </a:r>
          </a:p>
          <a:p>
            <a:pPr algn="r" rtl="1"/>
            <a:r>
              <a:rPr lang="he-IL" sz="3600" dirty="0"/>
              <a:t>הלבורנט של בית הספר "קשת" –ד"ר מרדכי ליבנה</a:t>
            </a:r>
          </a:p>
          <a:p>
            <a:pPr algn="r" rtl="1"/>
            <a:r>
              <a:rPr lang="he-IL" sz="3600" dirty="0"/>
              <a:t>רוטרי מזכרת בתיה, והמוביל ניר זוויתן.</a:t>
            </a:r>
          </a:p>
          <a:p>
            <a:pPr algn="r" rtl="1"/>
            <a:r>
              <a:rPr lang="he-IL" sz="3600" dirty="0"/>
              <a:t>הי-טיץ' והמדריך כראם נוריאל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C9E5C-A86D-43F6-B577-925E435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976"/>
            <a:ext cx="5426579" cy="12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תוכן העניינים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/>
              <a:t>מבוא לאקוופוניקה</a:t>
            </a:r>
          </a:p>
          <a:p>
            <a:pPr algn="r" rtl="1"/>
            <a:r>
              <a:rPr lang="he-IL" sz="3600" dirty="0"/>
              <a:t>הולכה חשמלית</a:t>
            </a:r>
          </a:p>
          <a:p>
            <a:pPr algn="r" rtl="1"/>
            <a:r>
              <a:rPr lang="he-IL" sz="3600" dirty="0"/>
              <a:t>חומצות ובסיסים</a:t>
            </a:r>
          </a:p>
          <a:p>
            <a:pPr algn="r" rtl="1"/>
            <a:r>
              <a:rPr lang="he-IL" sz="3600" dirty="0"/>
              <a:t>צמחים במערכת אקוופוניקה</a:t>
            </a:r>
          </a:p>
        </p:txBody>
      </p:sp>
    </p:spTree>
    <p:extLst>
      <p:ext uri="{BB962C8B-B14F-4D97-AF65-F5344CB8AC3E}">
        <p14:creationId xmlns:p14="http://schemas.microsoft.com/office/powerpoint/2010/main" val="338822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F6146E-6788-4AF7-A775-99E5CB71E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4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A4029-09C4-42D1-9063-12D92BC0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437186" cy="2663806"/>
          </a:xfrm>
        </p:spPr>
        <p:txBody>
          <a:bodyPr wrap="square" anchor="b">
            <a:normAutofit/>
          </a:bodyPr>
          <a:lstStyle/>
          <a:p>
            <a:pPr algn="ctr" rtl="1">
              <a:lnSpc>
                <a:spcPct val="90000"/>
              </a:lnSpc>
            </a:pPr>
            <a:r>
              <a:rPr lang="he-IL" sz="6400" dirty="0"/>
              <a:t>מערכות</a:t>
            </a:r>
            <a:r>
              <a:rPr lang="he-IL" sz="6400" b="1" dirty="0">
                <a:latin typeface="Arial"/>
                <a:cs typeface="Arial"/>
              </a:rPr>
              <a:t> </a:t>
            </a:r>
            <a:r>
              <a:rPr lang="he-IL" sz="6400" dirty="0"/>
              <a:t>אקוופוניקה</a:t>
            </a:r>
            <a:br>
              <a:rPr lang="he-IL" sz="6400" dirty="0"/>
            </a:br>
            <a:endParaRPr lang="he-IL" sz="6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B3398F-FC83-4BB4-A9BB-9224C3369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2279869" y="6105227"/>
            <a:ext cx="871729" cy="824667"/>
          </a:xfrm>
          <a:custGeom>
            <a:avLst/>
            <a:gdLst>
              <a:gd name="connsiteX0" fmla="*/ 871729 w 871729"/>
              <a:gd name="connsiteY0" fmla="*/ 824667 h 824667"/>
              <a:gd name="connsiteX1" fmla="*/ 386600 w 871729"/>
              <a:gd name="connsiteY1" fmla="*/ 9564 h 824667"/>
              <a:gd name="connsiteX2" fmla="*/ 366745 w 871729"/>
              <a:gd name="connsiteY2" fmla="*/ 0 h 824667"/>
              <a:gd name="connsiteX3" fmla="*/ 0 w 871729"/>
              <a:gd name="connsiteY3" fmla="*/ 366745 h 824667"/>
              <a:gd name="connsiteX4" fmla="*/ 38154 w 871729"/>
              <a:gd name="connsiteY4" fmla="*/ 370591 h 824667"/>
              <a:gd name="connsiteX5" fmla="*/ 408236 w 871729"/>
              <a:gd name="connsiteY5" fmla="*/ 824667 h 82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729" h="824667">
                <a:moveTo>
                  <a:pt x="871729" y="824667"/>
                </a:moveTo>
                <a:cubicBezTo>
                  <a:pt x="871729" y="472695"/>
                  <a:pt x="675564" y="166539"/>
                  <a:pt x="386600" y="9564"/>
                </a:cubicBezTo>
                <a:lnTo>
                  <a:pt x="366745" y="0"/>
                </a:lnTo>
                <a:lnTo>
                  <a:pt x="0" y="366745"/>
                </a:lnTo>
                <a:lnTo>
                  <a:pt x="38154" y="370591"/>
                </a:lnTo>
                <a:cubicBezTo>
                  <a:pt x="249360" y="413810"/>
                  <a:pt x="408236" y="600685"/>
                  <a:pt x="408236" y="82466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16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B9BDAC-6C86-465B-B392-FBF5ECE77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V="1">
            <a:off x="2512389" y="5847995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FC6F-F2CA-4D29-A39F-36AE6EF1D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409936"/>
            <a:ext cx="5437187" cy="2682889"/>
          </a:xfrm>
        </p:spPr>
        <p:txBody>
          <a:bodyPr anchor="t">
            <a:normAutofit/>
          </a:bodyPr>
          <a:lstStyle/>
          <a:p>
            <a:pPr algn="r" rtl="1"/>
            <a:r>
              <a:rPr lang="he-IL" sz="1600" dirty="0" err="1"/>
              <a:t>אקוופוניקה</a:t>
            </a:r>
            <a:r>
              <a:rPr lang="he-IL" sz="1600" dirty="0"/>
              <a:t> משלבת חקלאות מים (גידול דגים) וצמחים יחד</a:t>
            </a:r>
          </a:p>
          <a:p>
            <a:pPr lvl="0" algn="r" rtl="1"/>
            <a:r>
              <a:rPr lang="he-IL" sz="1600" dirty="0"/>
              <a:t>התוצרים העיקריים במערכת אקוופוניקה הם דגים וירקות.</a:t>
            </a:r>
          </a:p>
          <a:p>
            <a:pPr algn="r" rtl="1"/>
            <a:endParaRPr lang="he-IL" sz="1600" dirty="0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283E8A6F-B5BF-4917-99A8-0E9E7D650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62" y="549274"/>
            <a:ext cx="4551444" cy="3072225"/>
          </a:xfrm>
          <a:custGeom>
            <a:avLst/>
            <a:gdLst/>
            <a:ahLst/>
            <a:cxnLst/>
            <a:rect l="l" t="t" r="r" b="b"/>
            <a:pathLst>
              <a:path w="2434045" h="2435676">
                <a:moveTo>
                  <a:pt x="0" y="0"/>
                </a:moveTo>
                <a:lnTo>
                  <a:pt x="2434045" y="0"/>
                </a:lnTo>
                <a:lnTo>
                  <a:pt x="2434045" y="2435676"/>
                </a:lnTo>
                <a:lnTo>
                  <a:pt x="0" y="2435676"/>
                </a:lnTo>
                <a:close/>
              </a:path>
            </a:pathLst>
          </a:custGeom>
        </p:spPr>
      </p:pic>
      <p:pic>
        <p:nvPicPr>
          <p:cNvPr id="5" name="Picture 4" descr="A picture containing food, vegetable, plant, fresh&#10;&#10;Description automatically generated">
            <a:extLst>
              <a:ext uri="{FF2B5EF4-FFF2-40B4-BE49-F238E27FC236}">
                <a16:creationId xmlns:a16="http://schemas.microsoft.com/office/drawing/2014/main" id="{823C9ADB-1DC3-4561-8DB0-468F9A81C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3" y="3873865"/>
            <a:ext cx="2434045" cy="2434045"/>
          </a:xfrm>
          <a:custGeom>
            <a:avLst/>
            <a:gdLst/>
            <a:ahLst/>
            <a:cxnLst/>
            <a:rect l="l" t="t" r="r" b="b"/>
            <a:pathLst>
              <a:path w="2434045" h="2435676">
                <a:moveTo>
                  <a:pt x="0" y="0"/>
                </a:moveTo>
                <a:lnTo>
                  <a:pt x="2434045" y="0"/>
                </a:lnTo>
                <a:lnTo>
                  <a:pt x="2434045" y="2435676"/>
                </a:lnTo>
                <a:lnTo>
                  <a:pt x="0" y="2435676"/>
                </a:lnTo>
                <a:close/>
              </a:path>
            </a:pathLst>
          </a:custGeom>
        </p:spPr>
      </p:pic>
      <p:pic>
        <p:nvPicPr>
          <p:cNvPr id="6" name="Picture 5" descr="A picture containing fish, soft-finned fish, different&#10;&#10;Description automatically generated">
            <a:extLst>
              <a:ext uri="{FF2B5EF4-FFF2-40B4-BE49-F238E27FC236}">
                <a16:creationId xmlns:a16="http://schemas.microsoft.com/office/drawing/2014/main" id="{44ABF969-95B5-441A-A899-15454E6A8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93" y="3873865"/>
            <a:ext cx="2434045" cy="2434045"/>
          </a:xfrm>
          <a:custGeom>
            <a:avLst/>
            <a:gdLst/>
            <a:ahLst/>
            <a:cxnLst/>
            <a:rect l="l" t="t" r="r" b="b"/>
            <a:pathLst>
              <a:path w="5093106" h="3072225">
                <a:moveTo>
                  <a:pt x="0" y="0"/>
                </a:moveTo>
                <a:lnTo>
                  <a:pt x="5093106" y="0"/>
                </a:lnTo>
                <a:lnTo>
                  <a:pt x="5093106" y="3072225"/>
                </a:lnTo>
                <a:lnTo>
                  <a:pt x="0" y="30722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360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081" y="549276"/>
            <a:ext cx="4994516" cy="1362856"/>
          </a:xfrm>
        </p:spPr>
        <p:txBody>
          <a:bodyPr wrap="square" anchor="b">
            <a:normAutofit/>
          </a:bodyPr>
          <a:lstStyle/>
          <a:p>
            <a:pPr algn="r" rtl="1"/>
            <a:r>
              <a:rPr lang="he-IL" dirty="0"/>
              <a:t>מה היא אקוופוניקה ?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E4DE023-D156-4F3F-A169-718D6096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51" y="132751"/>
            <a:ext cx="2525357" cy="1931898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461408"/>
            <a:ext cx="7828597" cy="3631418"/>
          </a:xfrm>
        </p:spPr>
        <p:txBody>
          <a:bodyPr anchor="t"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he-IL" sz="1600" dirty="0"/>
              <a:t>מערכת אקוופוניקה היא אקו-סיסטמה עם שלושה אורגניזמים: דגים, צמחים וחיידקים.</a:t>
            </a:r>
          </a:p>
          <a:p>
            <a:pPr lvl="0" algn="r" rtl="1">
              <a:lnSpc>
                <a:spcPct val="100000"/>
              </a:lnSpc>
            </a:pPr>
            <a:r>
              <a:rPr lang="he-IL" sz="1600" dirty="0"/>
              <a:t>הפרשות הדגים משמשות תמיסת דשן אורגני לצמחים והם מצידם מטהרים לדגים את המים.</a:t>
            </a:r>
          </a:p>
          <a:p>
            <a:pPr lvl="0" algn="r" rtl="1">
              <a:lnSpc>
                <a:spcPct val="100000"/>
              </a:lnSpc>
            </a:pPr>
            <a:r>
              <a:rPr lang="he-IL" sz="1600" dirty="0"/>
              <a:t>המים עם הפרשות הדגים מוזרמים בשאיבה אל טוף המכיל את שורשי הצמחים. </a:t>
            </a:r>
          </a:p>
          <a:p>
            <a:pPr lvl="0" algn="r" rtl="1">
              <a:lnSpc>
                <a:spcPct val="100000"/>
              </a:lnSpc>
            </a:pPr>
            <a:r>
              <a:rPr lang="he-IL" sz="1600" dirty="0"/>
              <a:t>על גבי הטוף מתפתחת אוכלוסיית חיידקים המפרקת את הפרשות הדגים לתמיסת דשן אורגני.</a:t>
            </a:r>
          </a:p>
          <a:p>
            <a:pPr lvl="0" algn="r" rtl="1">
              <a:lnSpc>
                <a:spcPct val="100000"/>
              </a:lnSpc>
            </a:pPr>
            <a:r>
              <a:rPr lang="he-IL" sz="1600" dirty="0"/>
              <a:t>שורשי הצמחים סופחים את חומרי ההזנה מהמים, כך מנקה הצמח את המים שמוחזרים לדגים. </a:t>
            </a:r>
          </a:p>
          <a:p>
            <a:pPr marL="285750" indent="-285750" algn="r" rtl="1">
              <a:lnSpc>
                <a:spcPct val="100000"/>
              </a:lnSpc>
            </a:pPr>
            <a:r>
              <a:rPr lang="he-IL" sz="1600" dirty="0"/>
              <a:t>המים המטוהרים חוזרים חזרה למיכל הדגים וחוזר חלילה.</a:t>
            </a:r>
          </a:p>
          <a:p>
            <a:pPr marL="285750" indent="-285750" algn="r" rtl="1">
              <a:lnSpc>
                <a:spcPct val="100000"/>
              </a:lnSpc>
            </a:pPr>
            <a:r>
              <a:rPr lang="he-IL" sz="1600" dirty="0"/>
              <a:t>במערכת האקוופונית אין צורך להשקות, לדשן או להחליף את המים –האיזון מושלם כמו בטבע.</a:t>
            </a:r>
          </a:p>
        </p:txBody>
      </p:sp>
      <p:pic>
        <p:nvPicPr>
          <p:cNvPr id="7" name="תמונה 1">
            <a:extLst>
              <a:ext uri="{FF2B5EF4-FFF2-40B4-BE49-F238E27FC236}">
                <a16:creationId xmlns:a16="http://schemas.microsoft.com/office/drawing/2014/main" id="{AD99B347-0599-40BB-98FC-482B9F61CA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" y="549276"/>
            <a:ext cx="3380015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הולכה חשמלית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455906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אטום     פרוטון, נויטרון ואלקטרון</a:t>
            </a:r>
          </a:p>
          <a:p>
            <a:pPr algn="r" rtl="1"/>
            <a:r>
              <a:rPr lang="he-IL" dirty="0"/>
              <a:t>מטענים חשמליים     אלקטרונים ויונים</a:t>
            </a:r>
          </a:p>
          <a:p>
            <a:pPr algn="r" rtl="1"/>
            <a:r>
              <a:rPr lang="he-IL" dirty="0"/>
              <a:t>תנועה של מטענים </a:t>
            </a:r>
          </a:p>
          <a:p>
            <a:pPr algn="r" rtl="1"/>
            <a:r>
              <a:rPr lang="he-IL" dirty="0"/>
              <a:t>הולכה חשמלית במוצק</a:t>
            </a:r>
          </a:p>
          <a:p>
            <a:pPr algn="r" rtl="1"/>
            <a:r>
              <a:rPr lang="he-IL" dirty="0"/>
              <a:t>הולכה חשמלית בתמיסות</a:t>
            </a:r>
          </a:p>
          <a:p>
            <a:pPr algn="r" rtl="1"/>
            <a:r>
              <a:rPr lang="he-IL" dirty="0"/>
              <a:t>מדידת הולכה חשמלית</a:t>
            </a:r>
          </a:p>
          <a:p>
            <a:pPr algn="r" rtl="1"/>
            <a:r>
              <a:rPr lang="he-IL" dirty="0"/>
              <a:t>הקשר בין הולכה חשמלית לריכוז הדשן במים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3E62043-ECD0-4D1B-9C46-A4D610DBE708}"/>
              </a:ext>
            </a:extLst>
          </p:cNvPr>
          <p:cNvSpPr/>
          <p:nvPr/>
        </p:nvSpPr>
        <p:spPr>
          <a:xfrm>
            <a:off x="10486239" y="2306972"/>
            <a:ext cx="234891" cy="83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2B0B1FA-129A-48E6-8067-B0F3CCA5E9CD}"/>
              </a:ext>
            </a:extLst>
          </p:cNvPr>
          <p:cNvSpPr/>
          <p:nvPr/>
        </p:nvSpPr>
        <p:spPr>
          <a:xfrm>
            <a:off x="9053120" y="2920767"/>
            <a:ext cx="234891" cy="83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F7DA5-287C-4544-B750-67FD9894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070" y="3997903"/>
            <a:ext cx="2920547" cy="2199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154B7-F07C-43CC-A6D7-BB0146D6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5" y="19590"/>
            <a:ext cx="4572396" cy="3429297"/>
          </a:xfrm>
          <a:prstGeom prst="rect">
            <a:avLst/>
          </a:prstGeom>
        </p:spPr>
      </p:pic>
      <p:pic>
        <p:nvPicPr>
          <p:cNvPr id="9" name="Content Placeholder 3" descr="C-80">
            <a:extLst>
              <a:ext uri="{FF2B5EF4-FFF2-40B4-BE49-F238E27FC236}">
                <a16:creationId xmlns:a16="http://schemas.microsoft.com/office/drawing/2014/main" id="{C7A6510D-A560-48C5-8C8D-5B9A06FC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" y="3523104"/>
            <a:ext cx="1628905" cy="31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5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ניסוי מדידת הולכה חשמלית ויונית</a:t>
            </a:r>
            <a:br>
              <a:rPr lang="he-IL" dirty="0"/>
            </a:b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33550"/>
            <a:ext cx="5545137" cy="75554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dirty="0"/>
              <a:t>הולכה חשמלית במוצק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52DFE-16D1-4F1A-87F9-08691F63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2" y="2152524"/>
            <a:ext cx="4788146" cy="4343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EDF18-B8C9-497D-A252-10DA4499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59" y="2489091"/>
            <a:ext cx="6274122" cy="40070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7279A4-C744-4429-9FD1-99A81DBB3B56}"/>
              </a:ext>
            </a:extLst>
          </p:cNvPr>
          <p:cNvSpPr txBox="1">
            <a:spLocks/>
          </p:cNvSpPr>
          <p:nvPr/>
        </p:nvSpPr>
        <p:spPr>
          <a:xfrm>
            <a:off x="-1447801" y="1503504"/>
            <a:ext cx="5545137" cy="75554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/>
              <a:t>הולכה יונית בתמיסות</a:t>
            </a:r>
          </a:p>
        </p:txBody>
      </p:sp>
    </p:spTree>
    <p:extLst>
      <p:ext uri="{BB962C8B-B14F-4D97-AF65-F5344CB8AC3E}">
        <p14:creationId xmlns:p14="http://schemas.microsoft.com/office/powerpoint/2010/main" val="222137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042" y="278309"/>
            <a:ext cx="3745024" cy="1332000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חומצות ובסיסים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6490D-1C45-4A39-B451-330303B80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52223" y="2113199"/>
                <a:ext cx="2488913" cy="3979625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he-IL" dirty="0"/>
                  <a:t>יוני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dirty="0"/>
                  <a:t> 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he-IL" dirty="0"/>
              </a:p>
              <a:p>
                <a:pPr algn="r" rtl="1"/>
                <a:r>
                  <a:rPr lang="he-IL" dirty="0"/>
                  <a:t>חומצות</a:t>
                </a:r>
              </a:p>
              <a:p>
                <a:pPr algn="r" rtl="1"/>
                <a:r>
                  <a:rPr lang="he-IL" dirty="0"/>
                  <a:t>בסיסים</a:t>
                </a:r>
              </a:p>
              <a:p>
                <a:pPr algn="r" rtl="1"/>
                <a:r>
                  <a:rPr lang="he-IL" dirty="0"/>
                  <a:t>אינדיקטורים</a:t>
                </a:r>
              </a:p>
              <a:p>
                <a:pPr algn="r" rtl="1"/>
                <a:r>
                  <a:rPr lang="en-US" dirty="0"/>
                  <a:t>pH</a:t>
                </a:r>
              </a:p>
              <a:p>
                <a:pPr algn="r" rtl="1"/>
                <a:r>
                  <a:rPr lang="he-IL" dirty="0"/>
                  <a:t>החומציות משקפת את זמינות המינרלים לצמחים במים</a:t>
                </a:r>
                <a:endParaRPr lang="en-US" dirty="0"/>
              </a:p>
              <a:p>
                <a:pPr algn="r" rtl="1"/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6490D-1C45-4A39-B451-330303B80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52223" y="2113199"/>
                <a:ext cx="2488913" cy="3979625"/>
              </a:xfrm>
              <a:blipFill>
                <a:blip r:embed="rId2"/>
                <a:stretch>
                  <a:fillRect l="-7335" t="-2147" r="-6601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E1B9D0A-4462-4847-A129-0E20A881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77" y="1411820"/>
            <a:ext cx="4972347" cy="4972347"/>
          </a:xfrm>
          <a:prstGeom prst="rect">
            <a:avLst/>
          </a:prstGeom>
        </p:spPr>
      </p:pic>
      <p:pic>
        <p:nvPicPr>
          <p:cNvPr id="8" name="Picture 5" descr="pH%20Paper-m">
            <a:extLst>
              <a:ext uri="{FF2B5EF4-FFF2-40B4-BE49-F238E27FC236}">
                <a16:creationId xmlns:a16="http://schemas.microsoft.com/office/drawing/2014/main" id="{ABB87AE9-8530-485E-A15B-0B09CB75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" y="3897994"/>
            <a:ext cx="3862387" cy="278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8E951-46DB-41E1-81FC-9D8BA477A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5" y="944309"/>
            <a:ext cx="3629015" cy="272176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878049-B39F-47B6-A03C-46E9F7E83195}"/>
              </a:ext>
            </a:extLst>
          </p:cNvPr>
          <p:cNvSpPr txBox="1">
            <a:spLocks/>
          </p:cNvSpPr>
          <p:nvPr/>
        </p:nvSpPr>
        <p:spPr>
          <a:xfrm>
            <a:off x="4238449" y="944309"/>
            <a:ext cx="4855201" cy="52814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1800" dirty="0"/>
              <a:t>ניסוי אינדיקטור בבית של מיצוי מי כרוב אדום</a:t>
            </a:r>
          </a:p>
        </p:txBody>
      </p:sp>
    </p:spTree>
    <p:extLst>
      <p:ext uri="{BB962C8B-B14F-4D97-AF65-F5344CB8AC3E}">
        <p14:creationId xmlns:p14="http://schemas.microsoft.com/office/powerpoint/2010/main" val="321841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AFB9-D9BD-4EC9-B9C2-203754CD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3290-B39D-438D-9A7C-B7B0E356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3D25C-B341-4D62-A851-0A4D5B70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2" y="18085"/>
            <a:ext cx="11495396" cy="68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מהו הצמח האידאלי?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777673" y="6345382"/>
            <a:ext cx="2378185" cy="548941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u="sng" dirty="0"/>
              <a:t>Mist Flower - </a:t>
            </a:r>
            <a:r>
              <a:rPr lang="he-IL" sz="1600" i="1" u="sng" dirty="0"/>
              <a:t> פרח ערפל</a:t>
            </a:r>
            <a:br>
              <a:rPr lang="he-IL" sz="1600" dirty="0"/>
            </a:br>
            <a:endParaRPr lang="he-IL" sz="16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6" y="1337346"/>
            <a:ext cx="6469645" cy="4592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58" y="3602217"/>
            <a:ext cx="2397015" cy="297407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50" y="1265619"/>
            <a:ext cx="3112094" cy="42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887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311E34"/>
      </a:dk2>
      <a:lt2>
        <a:srgbClr val="E8E2E4"/>
      </a:lt2>
      <a:accent1>
        <a:srgbClr val="46B38A"/>
      </a:accent1>
      <a:accent2>
        <a:srgbClr val="3BADB1"/>
      </a:accent2>
      <a:accent3>
        <a:srgbClr val="4D8DC3"/>
      </a:accent3>
      <a:accent4>
        <a:srgbClr val="3B4AB1"/>
      </a:accent4>
      <a:accent5>
        <a:srgbClr val="6F4DC3"/>
      </a:accent5>
      <a:accent6>
        <a:srgbClr val="8F3BB1"/>
      </a:accent6>
      <a:hlink>
        <a:srgbClr val="BF3F6F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420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Cambria Math</vt:lpstr>
      <vt:lpstr>3DFloatVTI</vt:lpstr>
      <vt:lpstr>Office Theme</vt:lpstr>
      <vt:lpstr>הכימיה של מערכת אקוופונית נוער שותה מים ודעת</vt:lpstr>
      <vt:lpstr>תוכן העניינים</vt:lpstr>
      <vt:lpstr>מערכות אקוופוניקה </vt:lpstr>
      <vt:lpstr>מה היא אקוופוניקה ? </vt:lpstr>
      <vt:lpstr>הולכה חשמלית</vt:lpstr>
      <vt:lpstr>ניסוי מדידת הולכה חשמלית ויונית </vt:lpstr>
      <vt:lpstr>חומצות ובסיסים</vt:lpstr>
      <vt:lpstr>PowerPoint Presentation</vt:lpstr>
      <vt:lpstr>מהו הצמח האידאלי?</vt:lpstr>
      <vt:lpstr>כיצד מערכת הידרופונית\אקוופונית עונה על צרכי הצמח ?</vt:lpstr>
      <vt:lpstr>רעיונות לחקר עתידי</vt:lpstr>
      <vt:lpstr>השתתפו בפרויקט</vt:lpstr>
      <vt:lpstr>תודות לכל התומכים בתוכנית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הכימיה של מערכת אקוופונית</dc:title>
  <dc:creator>karam.nuriel@gmail.com</dc:creator>
  <cp:lastModifiedBy>karam.nuriel@gmail.com</cp:lastModifiedBy>
  <cp:revision>29</cp:revision>
  <dcterms:created xsi:type="dcterms:W3CDTF">2021-02-24T09:12:44Z</dcterms:created>
  <dcterms:modified xsi:type="dcterms:W3CDTF">2021-03-09T11:43:52Z</dcterms:modified>
</cp:coreProperties>
</file>